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9" r:id="rId2"/>
    <p:sldId id="407" r:id="rId3"/>
    <p:sldId id="303" r:id="rId4"/>
    <p:sldId id="408" r:id="rId5"/>
    <p:sldId id="306" r:id="rId6"/>
    <p:sldId id="305" r:id="rId7"/>
    <p:sldId id="425" r:id="rId8"/>
    <p:sldId id="419" r:id="rId9"/>
    <p:sldId id="409" r:id="rId10"/>
    <p:sldId id="412" r:id="rId11"/>
    <p:sldId id="421" r:id="rId12"/>
    <p:sldId id="416" r:id="rId13"/>
    <p:sldId id="417" r:id="rId14"/>
    <p:sldId id="420" r:id="rId15"/>
    <p:sldId id="424" r:id="rId16"/>
    <p:sldId id="423" r:id="rId17"/>
    <p:sldId id="422" r:id="rId18"/>
    <p:sldId id="263" r:id="rId19"/>
    <p:sldId id="410" r:id="rId20"/>
    <p:sldId id="270" r:id="rId21"/>
    <p:sldId id="411" r:id="rId22"/>
    <p:sldId id="413" r:id="rId23"/>
    <p:sldId id="414" r:id="rId24"/>
    <p:sldId id="415" r:id="rId25"/>
    <p:sldId id="418" r:id="rId26"/>
    <p:sldId id="39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8FA"/>
    <a:srgbClr val="649DAA"/>
    <a:srgbClr val="6488AA"/>
    <a:srgbClr val="90A5AA"/>
    <a:srgbClr val="C00000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56"/>
    <p:restoredTop sz="94803"/>
  </p:normalViewPr>
  <p:slideViewPr>
    <p:cSldViewPr snapToGrid="0">
      <p:cViewPr varScale="1">
        <p:scale>
          <a:sx n="129" d="100"/>
          <a:sy n="129" d="100"/>
        </p:scale>
        <p:origin x="23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5032F-900B-A54D-8943-ABF9E42DB867}" type="datetimeFigureOut">
              <a:rPr lang="en-US" smtClean="0"/>
              <a:t>5/15/24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3306F-8FB2-5D4C-B490-0B8DC0530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270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chatgpt.com</a:t>
            </a:r>
            <a:r>
              <a:rPr lang="en-US" dirty="0"/>
              <a:t>/c/724739f2-321d-455b-b882-84645a21c626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78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776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isidore</a:t>
            </a:r>
            <a:r>
              <a:rPr lang="en-US" dirty="0"/>
              <a:t>/Talks/blob/master/</a:t>
            </a:r>
            <a:r>
              <a:rPr lang="en-US" dirty="0" err="1"/>
              <a:t>ChatGPTPrompting.md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669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isidore</a:t>
            </a:r>
            <a:r>
              <a:rPr lang="en-US" dirty="0"/>
              <a:t>/Talks/blob/master/</a:t>
            </a:r>
            <a:r>
              <a:rPr lang="en-US" dirty="0" err="1"/>
              <a:t>ChatGPTPrompting.md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806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18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762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75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165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4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90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723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4529B-05D2-B090-98FF-8CED999AD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4534F-B3C3-D98B-F7C5-EC16692199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B3D45-C18C-AC0F-AD31-448F5C4D7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8BB3B-4989-298B-0D83-8F929F6EA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93C37-CC34-529B-51B2-D6BFA1C9A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648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7076-962A-A610-77B2-73081C3D9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03670-6366-73AD-79CD-2C62DC0ED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EF8EC-A87A-CC22-31C7-F62578F7F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D19F2-01D5-98ED-AEA9-DCBEF7701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4ED6F-73E9-CDCD-9064-123E4E9C3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45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222F86-A9AC-A302-0402-E35BBC342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FA8125-8C1F-1323-15ED-F704D99A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F975E-BC94-7820-05C3-30D6757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A0C03-F8E0-CAD5-6CF8-24E1F5D7B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ADCFE-C0DE-BAFC-F20B-0B47D6FA8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3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4E12-0672-DB54-3A6C-C27E08864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BB362-CC6A-1E4D-F2A1-6B7250CF0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6FC04-CBFA-9DA1-C99C-B4B682413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8F2D1-CC38-662B-5AC7-8EECD48A3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C6185-99F4-8BE4-2744-AD34EBF23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6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D20BD-DC7F-B736-D0B8-387705A2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74E3-F316-1BBC-A3AE-B5B5A5411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F0EAE-AF40-BF33-2A17-8A03165D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26769-CDA8-6F48-F4FD-318F3E4AC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C8A05-868E-6D41-CC20-7A1B880B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11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FCCA3-3484-D299-0EC7-9912110A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E51B2-1EF1-C621-8345-0B20BED6F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351E18-BC3A-59FA-89C5-5562FEF4D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26D9B3-590D-F67F-BD8B-90032BE0D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BCBB3-65DF-E329-0746-7F04EF88E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774AEA-CD0A-5EE7-4345-E74E75D25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10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DE8B8-98CF-41BA-F19E-B7CA13B57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22FAF-2415-322F-0AC2-428CFA7C44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6F9FC-5EBF-B382-283E-400CC1E48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4F7F0A-4FE6-C5D7-63AB-1469FDD99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A53F5-75A1-FD5B-A3AA-5698250F3B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6DD11B-A171-FC0C-2C09-C9596E900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B79906-6D13-7FC9-EF68-9BA6C8B43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18FAE5-45AB-8401-4A78-FFE93CE7D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59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10889-A894-3898-D5FD-A98E0F5CC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6AA6E-5A36-B06D-2F0E-DE58C48B5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07360B-0001-4E34-D4F1-1D36726C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7C807D-B60B-C66D-69D6-1D90A08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34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E7DE44-555E-8A44-6685-70B92E7FF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6D830-CB91-2EFD-4134-6E5B0A5D7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72DBB-CEA2-33E1-90BD-CFBB5370D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72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D29F1-1B21-5335-DE84-7417042DD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56D6D-BB03-BF6C-3EBA-ED99749F4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174E6C-ADCC-881A-1029-18CAA2169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FF31E-D46B-6CFF-51A9-61C3A58E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911E2-285D-C2C9-AB1A-A43260663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EC836-C4F1-EC7A-FAC2-31EA1866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38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78BA6-BDAC-480C-EF8B-A6E5DC690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B00E9E-351F-90DD-A13E-224871DFDA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C611DB-A6B9-4879-F5F8-F2B6839CC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20985-A3D4-2253-9319-E66B48EF6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DAFC2-CE46-B87E-1BD8-D7D7ED749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0C42F-8920-7B0C-5213-9051BC4C7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93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A759F0-699F-B2EA-CF34-4D3B7ADF4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02440-881D-574B-EEEF-48406C9EB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15E72-1716-A64D-1D58-AD7ADD9AF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23DABD-AC84-4D4B-860C-DBD95A52CCF6}" type="datetimeFigureOut">
              <a:rPr lang="en-US" smtClean="0"/>
              <a:t>5/15/24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F04BD-F61E-A887-BAC8-E51346F44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FAC9E-7BC3-42B0-B4B3-A8232F2C33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91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sidore/Talks/blob/master/TddWithChatGp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/Users/llewellynfalco/Downloads/recordings/vlc-record-2024-03-28-01h45m59s-Blue%20Eye%20Samurai%201x8%20-%20Release%20by%20Wentworth_Miller-.mp4" TargetMode="External"/><Relationship Id="rId1" Type="http://schemas.microsoft.com/office/2007/relationships/media" Target="file:////Users/llewellynfalco/Downloads/recordings/vlc-record-2024-03-28-01h45m59s-Blue%20Eye%20Samurai%201x8%20-%20Release%20by%20Wentworth_Miller-.mp4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EB675-59B2-FA46-5456-8E10C758CD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TDD with </a:t>
            </a:r>
            <a:r>
              <a:rPr lang="en-US" dirty="0" err="1"/>
              <a:t>ChatGPT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D716A4-567C-F08F-1079-5AEC37EADB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Llewellyn Falco</a:t>
            </a:r>
          </a:p>
        </p:txBody>
      </p:sp>
    </p:spTree>
    <p:extLst>
      <p:ext uri="{BB962C8B-B14F-4D97-AF65-F5344CB8AC3E}">
        <p14:creationId xmlns:p14="http://schemas.microsoft.com/office/powerpoint/2010/main" val="1574775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llustration of an IKEA-style assembly manual page for a dresser. The page features clear, step-by-step instructions using simple line drawings and numbered steps. It includes an isometric view of a wooden dresser with multiple drawers, showing parts being assembled. The page has small diagrams for tools like a screwdriver and dowels, and includes labels and short textual instructions in a clean, minimalist design, resembling typical flat-pack furniture instructions.">
            <a:extLst>
              <a:ext uri="{FF2B5EF4-FFF2-40B4-BE49-F238E27FC236}">
                <a16:creationId xmlns:a16="http://schemas.microsoft.com/office/drawing/2014/main" id="{E7C0E0AC-F3BB-C329-D9D2-92E2EFA35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902" y="374713"/>
            <a:ext cx="5649013" cy="564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Parts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Some 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assembly required</a:t>
            </a:r>
          </a:p>
        </p:txBody>
      </p:sp>
    </p:spTree>
    <p:extLst>
      <p:ext uri="{BB962C8B-B14F-4D97-AF65-F5344CB8AC3E}">
        <p14:creationId xmlns:p14="http://schemas.microsoft.com/office/powerpoint/2010/main" val="3415081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Markdown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Picture 2" descr="A minimalistic illustration of an empty computer monitor, styled as an IKEA-style assembly manual. The image features a line drawing of a sleek, modern monitor with a thin bezel and a simple stand. The design maintains a clean, instructional appearance typical of flat-pack furniture instructions, emphasizing clarity and simplicity. The artwork includes labels and annotations for different parts of the monitor, resembling a technical blueprint.">
            <a:extLst>
              <a:ext uri="{FF2B5EF4-FFF2-40B4-BE49-F238E27FC236}">
                <a16:creationId xmlns:a16="http://schemas.microsoft.com/office/drawing/2014/main" id="{EC917338-FA68-19A8-2B1F-97E5B8B556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20391" r="27401" b="36729"/>
          <a:stretch/>
        </p:blipFill>
        <p:spPr bwMode="auto">
          <a:xfrm>
            <a:off x="4796317" y="1"/>
            <a:ext cx="73956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91B982F5-9F9B-7504-E0B5-8C6CFD535854}"/>
              </a:ext>
            </a:extLst>
          </p:cNvPr>
          <p:cNvSpPr/>
          <p:nvPr/>
        </p:nvSpPr>
        <p:spPr>
          <a:xfrm>
            <a:off x="5665694" y="510988"/>
            <a:ext cx="6104965" cy="5593977"/>
          </a:xfrm>
          <a:custGeom>
            <a:avLst/>
            <a:gdLst>
              <a:gd name="connsiteX0" fmla="*/ 0 w 6104965"/>
              <a:gd name="connsiteY0" fmla="*/ 833718 h 5593977"/>
              <a:gd name="connsiteX1" fmla="*/ 6104965 w 6104965"/>
              <a:gd name="connsiteY1" fmla="*/ 0 h 5593977"/>
              <a:gd name="connsiteX2" fmla="*/ 6087035 w 6104965"/>
              <a:gd name="connsiteY2" fmla="*/ 4589930 h 5593977"/>
              <a:gd name="connsiteX3" fmla="*/ 26894 w 6104965"/>
              <a:gd name="connsiteY3" fmla="*/ 5593977 h 559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4965" h="5593977">
                <a:moveTo>
                  <a:pt x="0" y="833718"/>
                </a:moveTo>
                <a:lnTo>
                  <a:pt x="6104965" y="0"/>
                </a:lnTo>
                <a:cubicBezTo>
                  <a:pt x="6098988" y="1529977"/>
                  <a:pt x="6093012" y="3059953"/>
                  <a:pt x="6087035" y="4589930"/>
                </a:cubicBezTo>
                <a:lnTo>
                  <a:pt x="26894" y="5593977"/>
                </a:lnTo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CD827-B972-89AC-E8CF-D0A2F16E02A6}"/>
              </a:ext>
            </a:extLst>
          </p:cNvPr>
          <p:cNvSpPr txBox="1"/>
          <p:nvPr/>
        </p:nvSpPr>
        <p:spPr>
          <a:xfrm>
            <a:off x="5792006" y="1474619"/>
            <a:ext cx="585233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b="1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# Header 1</a:t>
            </a:r>
          </a:p>
          <a:p>
            <a:r>
              <a:rPr lang="en-US" sz="4000" b="1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## Header 2</a:t>
            </a:r>
          </a:p>
          <a:p>
            <a:pPr algn="l"/>
            <a:r>
              <a:rPr lang="en-US" sz="4000" dirty="0">
                <a:solidFill>
                  <a:srgbClr val="0D0D0D"/>
                </a:solidFill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Inline</a:t>
            </a:r>
            <a:r>
              <a:rPr lang="en-US" sz="4000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`code` </a:t>
            </a:r>
            <a:r>
              <a:rPr lang="en-US" sz="4000" dirty="0">
                <a:solidFill>
                  <a:srgbClr val="0D0D0D"/>
                </a:solidFill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example</a:t>
            </a:r>
            <a:br>
              <a:rPr lang="en-US" sz="4000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4000" b="1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**Bold</a:t>
            </a:r>
            <a:r>
              <a:rPr lang="en-US" sz="4000" b="0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:** text        </a:t>
            </a:r>
            <a:endParaRPr lang="en-US" sz="4000" b="0" i="1" dirty="0">
              <a:solidFill>
                <a:srgbClr val="0D0D0D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sz="4000" b="0" i="1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*Italic</a:t>
            </a:r>
            <a:r>
              <a:rPr lang="en-US" sz="4000" b="0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:* text</a:t>
            </a:r>
            <a:endParaRPr lang="en-US" sz="4000" dirty="0">
              <a:solidFill>
                <a:srgbClr val="0D0D0D"/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endParaRPr lang="en-US" sz="4000" b="1" dirty="0">
              <a:solidFill>
                <a:srgbClr val="0D0D0D"/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811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b="1" dirty="0"/>
              <a:t>#3</a:t>
            </a:r>
            <a:br>
              <a:rPr lang="en-US" b="1" dirty="0"/>
            </a:br>
            <a:r>
              <a:rPr lang="en-US" b="1" dirty="0"/>
              <a:t>TDD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4 benefits of tests</a:t>
            </a:r>
          </a:p>
        </p:txBody>
      </p:sp>
    </p:spTree>
    <p:extLst>
      <p:ext uri="{BB962C8B-B14F-4D97-AF65-F5344CB8AC3E}">
        <p14:creationId xmlns:p14="http://schemas.microsoft.com/office/powerpoint/2010/main" val="3613421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D19617-3355-2C37-3000-31F6B136093E}"/>
              </a:ext>
            </a:extLst>
          </p:cNvPr>
          <p:cNvSpPr txBox="1"/>
          <p:nvPr/>
        </p:nvSpPr>
        <p:spPr>
          <a:xfrm>
            <a:off x="2612147" y="1813486"/>
            <a:ext cx="3576507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1.  </a:t>
            </a:r>
            <a:r>
              <a:rPr lang="en-US" sz="3200" dirty="0">
                <a:latin typeface="Elephant Pro" pitchFamily="2" charset="0"/>
              </a:rPr>
              <a:t>Specification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2. </a:t>
            </a:r>
            <a:r>
              <a:rPr lang="en-US" sz="3200" dirty="0">
                <a:latin typeface="Elephant Pro" pitchFamily="2" charset="0"/>
              </a:rPr>
              <a:t>Feedback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3. </a:t>
            </a:r>
            <a:r>
              <a:rPr lang="en-US" sz="3200" dirty="0">
                <a:latin typeface="Elephant Pro" pitchFamily="2" charset="0"/>
              </a:rPr>
              <a:t>Regression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4. </a:t>
            </a:r>
            <a:r>
              <a:rPr lang="en-US" sz="3200" dirty="0">
                <a:latin typeface="Elephant Pro" pitchFamily="2" charset="0"/>
              </a:rPr>
              <a:t>Granularity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9337DA-1165-4A0F-1D3D-859DF9161EF7}"/>
              </a:ext>
            </a:extLst>
          </p:cNvPr>
          <p:cNvSpPr txBox="1"/>
          <p:nvPr/>
        </p:nvSpPr>
        <p:spPr>
          <a:xfrm>
            <a:off x="3016216" y="5191823"/>
            <a:ext cx="5387009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The 4 Benefits of Tests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A28837-AD21-913A-397E-213DD185C1F2}"/>
              </a:ext>
            </a:extLst>
          </p:cNvPr>
          <p:cNvSpPr txBox="1"/>
          <p:nvPr/>
        </p:nvSpPr>
        <p:spPr>
          <a:xfrm>
            <a:off x="5903427" y="1970411"/>
            <a:ext cx="2858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what am I going to write?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9DEC5-7A20-6BD8-DDF6-D29A3802C16D}"/>
              </a:ext>
            </a:extLst>
          </p:cNvPr>
          <p:cNvSpPr txBox="1"/>
          <p:nvPr/>
        </p:nvSpPr>
        <p:spPr>
          <a:xfrm>
            <a:off x="5209860" y="2443862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did it work?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556DCF-4F5F-D66D-19A8-564E94547B99}"/>
              </a:ext>
            </a:extLst>
          </p:cNvPr>
          <p:cNvSpPr txBox="1"/>
          <p:nvPr/>
        </p:nvSpPr>
        <p:spPr>
          <a:xfrm>
            <a:off x="5488095" y="2967653"/>
            <a:ext cx="20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does it still work?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7EB0AC-F8AE-78D3-6880-74B03E5173C7}"/>
              </a:ext>
            </a:extLst>
          </p:cNvPr>
          <p:cNvSpPr txBox="1"/>
          <p:nvPr/>
        </p:nvSpPr>
        <p:spPr>
          <a:xfrm>
            <a:off x="5573383" y="3441104"/>
            <a:ext cx="2829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why did it stop working?</a:t>
            </a:r>
          </a:p>
        </p:txBody>
      </p:sp>
    </p:spTree>
    <p:extLst>
      <p:ext uri="{BB962C8B-B14F-4D97-AF65-F5344CB8AC3E}">
        <p14:creationId xmlns:p14="http://schemas.microsoft.com/office/powerpoint/2010/main" val="2524844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4958984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GitHub Co-pilot</a:t>
            </a:r>
            <a:br>
              <a:rPr lang="en-US" b="1" dirty="0"/>
            </a:br>
            <a:r>
              <a:rPr lang="en-US" sz="3100" b="1" dirty="0">
                <a:latin typeface="Ink Free" panose="03080402000500000000" pitchFamily="66" charset="0"/>
              </a:rPr>
              <a:t>really good autocomplete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2050" name="Picture 2" descr="A minimalistic illustration of an empty computer monitor, styled as an IKEA-style assembly manual. The image features a line drawing of a sleek, modern monitor with a thin bezel and a simple stand. The design maintains a clean, instructional appearance typical of flat-pack furniture instructions, emphasizing clarity and simplicity. The artwork includes labels and annotations for different parts of the monitor, resembling a technical blueprint.">
            <a:extLst>
              <a:ext uri="{FF2B5EF4-FFF2-40B4-BE49-F238E27FC236}">
                <a16:creationId xmlns:a16="http://schemas.microsoft.com/office/drawing/2014/main" id="{7E2B8141-D42F-42D2-4BFD-ADE42F46F0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20391" r="27401" b="36729"/>
          <a:stretch/>
        </p:blipFill>
        <p:spPr bwMode="auto">
          <a:xfrm>
            <a:off x="4796317" y="1"/>
            <a:ext cx="73956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DF747FAC-023E-A55F-F3AC-7A7494A84DB4}"/>
              </a:ext>
            </a:extLst>
          </p:cNvPr>
          <p:cNvSpPr/>
          <p:nvPr/>
        </p:nvSpPr>
        <p:spPr>
          <a:xfrm>
            <a:off x="5665694" y="510988"/>
            <a:ext cx="6104965" cy="5593977"/>
          </a:xfrm>
          <a:custGeom>
            <a:avLst/>
            <a:gdLst>
              <a:gd name="connsiteX0" fmla="*/ 0 w 6104965"/>
              <a:gd name="connsiteY0" fmla="*/ 833718 h 5593977"/>
              <a:gd name="connsiteX1" fmla="*/ 6104965 w 6104965"/>
              <a:gd name="connsiteY1" fmla="*/ 0 h 5593977"/>
              <a:gd name="connsiteX2" fmla="*/ 6087035 w 6104965"/>
              <a:gd name="connsiteY2" fmla="*/ 4589930 h 5593977"/>
              <a:gd name="connsiteX3" fmla="*/ 26894 w 6104965"/>
              <a:gd name="connsiteY3" fmla="*/ 5593977 h 559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4965" h="5593977">
                <a:moveTo>
                  <a:pt x="0" y="833718"/>
                </a:moveTo>
                <a:lnTo>
                  <a:pt x="6104965" y="0"/>
                </a:lnTo>
                <a:cubicBezTo>
                  <a:pt x="6098988" y="1529977"/>
                  <a:pt x="6093012" y="3059953"/>
                  <a:pt x="6087035" y="4589930"/>
                </a:cubicBezTo>
                <a:lnTo>
                  <a:pt x="26894" y="5593977"/>
                </a:lnTo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F139DD-1AAF-4AEC-426C-3750B0C050D7}"/>
              </a:ext>
            </a:extLst>
          </p:cNvPr>
          <p:cNvSpPr txBox="1"/>
          <p:nvPr/>
        </p:nvSpPr>
        <p:spPr>
          <a:xfrm rot="1222727">
            <a:off x="5114194" y="2737542"/>
            <a:ext cx="7343036" cy="707886"/>
          </a:xfrm>
          <a:prstGeom prst="rect">
            <a:avLst/>
          </a:prstGeom>
          <a:noFill/>
          <a:scene3d>
            <a:camera prst="isometricRightUp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sz="4000" b="1" dirty="0"/>
              <a:t>I can |</a:t>
            </a:r>
            <a:r>
              <a:rPr lang="en-US" sz="4000" dirty="0"/>
              <a:t> </a:t>
            </a:r>
            <a:r>
              <a:rPr lang="en-US" sz="4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complete your thoughts.</a:t>
            </a:r>
          </a:p>
        </p:txBody>
      </p:sp>
    </p:spTree>
    <p:extLst>
      <p:ext uri="{BB962C8B-B14F-4D97-AF65-F5344CB8AC3E}">
        <p14:creationId xmlns:p14="http://schemas.microsoft.com/office/powerpoint/2010/main" val="1218155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4958984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Multi-step Prompt</a:t>
            </a:r>
            <a:br>
              <a:rPr lang="en-US" b="1" dirty="0"/>
            </a:br>
            <a:r>
              <a:rPr lang="en-US" sz="3100" b="1" dirty="0">
                <a:latin typeface="Ink Free" panose="03080402000500000000" pitchFamily="66" charset="0"/>
              </a:rPr>
              <a:t>Here’s the plan, </a:t>
            </a:r>
            <a:br>
              <a:rPr lang="en-US" sz="3100" b="1" dirty="0">
                <a:latin typeface="Ink Free" panose="03080402000500000000" pitchFamily="66" charset="0"/>
              </a:rPr>
            </a:br>
            <a:r>
              <a:rPr lang="en-US" sz="3100" b="1" dirty="0">
                <a:latin typeface="Ink Free" panose="03080402000500000000" pitchFamily="66" charset="0"/>
              </a:rPr>
              <a:t>Here’s the details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E4F69B5-5439-8EDC-D70F-2EB7BCEFE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64215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4958984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Just the code</a:t>
            </a:r>
            <a:br>
              <a:rPr lang="en-US" b="1" dirty="0"/>
            </a:br>
            <a:r>
              <a:rPr lang="en-US" sz="3100" b="1" dirty="0">
                <a:latin typeface="Ink Free" panose="03080402000500000000" pitchFamily="66" charset="0"/>
              </a:rPr>
              <a:t>no </a:t>
            </a:r>
            <a:r>
              <a:rPr lang="en-US" sz="3100" b="1" dirty="0" err="1">
                <a:latin typeface="Ink Free" panose="03080402000500000000" pitchFamily="66" charset="0"/>
              </a:rPr>
              <a:t>explainations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5122" name="Picture 2" descr="A cartoon styled as an IKEA-style assembly manual, showing two people engaged in conversation. The first person has a single large speech bubble filled with a lot of text, symbolizing extensive talking. The second person has a smaller speech bubble with just a few words, indicating a concise response. The illustration includes minimalist line drawings with clear labels and annotations, maintaining the clean, instructional appearance typical of flat-pack furniture instructions.">
            <a:extLst>
              <a:ext uri="{FF2B5EF4-FFF2-40B4-BE49-F238E27FC236}">
                <a16:creationId xmlns:a16="http://schemas.microsoft.com/office/drawing/2014/main" id="{5E4F69B5-5439-8EDC-D70F-2EB7BCEFE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6744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3318273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Mermaid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Picture 2" descr="A minimalistic illustration of an empty computer monitor, styled as an IKEA-style assembly manual. The image features a line drawing of a sleek, modern monitor with a thin bezel and a simple stand. The design maintains a clean, instructional appearance typical of flat-pack furniture instructions, emphasizing clarity and simplicity. The artwork includes labels and annotations for different parts of the monitor, resembling a technical blueprint.">
            <a:extLst>
              <a:ext uri="{FF2B5EF4-FFF2-40B4-BE49-F238E27FC236}">
                <a16:creationId xmlns:a16="http://schemas.microsoft.com/office/drawing/2014/main" id="{EC917338-FA68-19A8-2B1F-97E5B8B556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20391" r="27401" b="36729"/>
          <a:stretch/>
        </p:blipFill>
        <p:spPr bwMode="auto">
          <a:xfrm>
            <a:off x="4796317" y="1"/>
            <a:ext cx="73956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91B982F5-9F9B-7504-E0B5-8C6CFD535854}"/>
              </a:ext>
            </a:extLst>
          </p:cNvPr>
          <p:cNvSpPr/>
          <p:nvPr/>
        </p:nvSpPr>
        <p:spPr>
          <a:xfrm>
            <a:off x="5665694" y="510988"/>
            <a:ext cx="6104965" cy="5593977"/>
          </a:xfrm>
          <a:custGeom>
            <a:avLst/>
            <a:gdLst>
              <a:gd name="connsiteX0" fmla="*/ 0 w 6104965"/>
              <a:gd name="connsiteY0" fmla="*/ 833718 h 5593977"/>
              <a:gd name="connsiteX1" fmla="*/ 6104965 w 6104965"/>
              <a:gd name="connsiteY1" fmla="*/ 0 h 5593977"/>
              <a:gd name="connsiteX2" fmla="*/ 6087035 w 6104965"/>
              <a:gd name="connsiteY2" fmla="*/ 4589930 h 5593977"/>
              <a:gd name="connsiteX3" fmla="*/ 26894 w 6104965"/>
              <a:gd name="connsiteY3" fmla="*/ 5593977 h 559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4965" h="5593977">
                <a:moveTo>
                  <a:pt x="0" y="833718"/>
                </a:moveTo>
                <a:lnTo>
                  <a:pt x="6104965" y="0"/>
                </a:lnTo>
                <a:cubicBezTo>
                  <a:pt x="6098988" y="1529977"/>
                  <a:pt x="6093012" y="3059953"/>
                  <a:pt x="6087035" y="4589930"/>
                </a:cubicBezTo>
                <a:lnTo>
                  <a:pt x="26894" y="5593977"/>
                </a:lnTo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CD827-B972-89AC-E8CF-D0A2F16E02A6}"/>
              </a:ext>
            </a:extLst>
          </p:cNvPr>
          <p:cNvSpPr txBox="1"/>
          <p:nvPr/>
        </p:nvSpPr>
        <p:spPr>
          <a:xfrm rot="21207340">
            <a:off x="5809739" y="1692763"/>
            <a:ext cx="58523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33B3"/>
                </a:solidFill>
                <a:effectLst/>
              </a:rPr>
              <a:t>```</a:t>
            </a:r>
            <a:r>
              <a:rPr lang="en-US" sz="2000" i="1" dirty="0">
                <a:solidFill>
                  <a:srgbClr val="871094"/>
                </a:solidFill>
                <a:effectLst/>
              </a:rPr>
              <a:t>mermaid</a:t>
            </a:r>
            <a:br>
              <a:rPr lang="en-US" sz="2000" i="1" dirty="0">
                <a:solidFill>
                  <a:srgbClr val="871094"/>
                </a:solidFill>
                <a:effectLst/>
              </a:rPr>
            </a:br>
            <a:r>
              <a:rPr lang="en-US" sz="2000" dirty="0">
                <a:solidFill>
                  <a:srgbClr val="067D17"/>
                </a:solidFill>
                <a:effectLst/>
              </a:rPr>
              <a:t>flowchart</a:t>
            </a:r>
            <a:br>
              <a:rPr lang="en-US" sz="2000" dirty="0">
                <a:solidFill>
                  <a:srgbClr val="067D17"/>
                </a:solidFill>
                <a:effectLst/>
              </a:rPr>
            </a:br>
            <a:r>
              <a:rPr lang="en-US" sz="2000" dirty="0">
                <a:solidFill>
                  <a:srgbClr val="067D17"/>
                </a:solidFill>
                <a:effectLst/>
              </a:rPr>
              <a:t>    </a:t>
            </a:r>
            <a:r>
              <a:rPr lang="en-US" sz="2000" dirty="0" err="1">
                <a:solidFill>
                  <a:srgbClr val="067D17"/>
                </a:solidFill>
                <a:effectLst/>
              </a:rPr>
              <a:t>caffine</a:t>
            </a:r>
            <a:r>
              <a:rPr lang="en-US" sz="2000" dirty="0">
                <a:solidFill>
                  <a:srgbClr val="067D17"/>
                </a:solidFill>
                <a:effectLst/>
              </a:rPr>
              <a:t> --&gt; programmer</a:t>
            </a:r>
          </a:p>
          <a:p>
            <a:r>
              <a:rPr lang="en-US" sz="2000" dirty="0">
                <a:solidFill>
                  <a:srgbClr val="067D17"/>
                </a:solidFill>
              </a:rPr>
              <a:t>    programmer</a:t>
            </a:r>
            <a:r>
              <a:rPr lang="en-US" sz="2000" dirty="0">
                <a:solidFill>
                  <a:srgbClr val="067D17"/>
                </a:solidFill>
                <a:effectLst/>
              </a:rPr>
              <a:t> --&gt; code</a:t>
            </a:r>
            <a:br>
              <a:rPr lang="en-US" sz="2000" dirty="0">
                <a:solidFill>
                  <a:srgbClr val="067D17"/>
                </a:solidFill>
                <a:effectLst/>
              </a:rPr>
            </a:br>
            <a:r>
              <a:rPr lang="en-US" sz="2000" dirty="0">
                <a:solidFill>
                  <a:srgbClr val="0033B3"/>
                </a:solidFill>
                <a:effectLst/>
              </a:rPr>
              <a:t>```</a:t>
            </a:r>
            <a:endParaRPr lang="en-US" sz="2000" dirty="0">
              <a:solidFill>
                <a:srgbClr val="080808"/>
              </a:solidFill>
              <a:effectLst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0DBFC13B-A031-630B-902E-26486E6531ED}"/>
              </a:ext>
            </a:extLst>
          </p:cNvPr>
          <p:cNvSpPr/>
          <p:nvPr/>
        </p:nvSpPr>
        <p:spPr>
          <a:xfrm>
            <a:off x="8703048" y="502023"/>
            <a:ext cx="3220011" cy="5120453"/>
          </a:xfrm>
          <a:custGeom>
            <a:avLst/>
            <a:gdLst>
              <a:gd name="connsiteX0" fmla="*/ 3220011 w 3220011"/>
              <a:gd name="connsiteY0" fmla="*/ 0 h 5120453"/>
              <a:gd name="connsiteX1" fmla="*/ 3202081 w 3220011"/>
              <a:gd name="connsiteY1" fmla="*/ 4589930 h 5120453"/>
              <a:gd name="connsiteX2" fmla="*/ 0 w 3220011"/>
              <a:gd name="connsiteY2" fmla="*/ 5120453 h 5120453"/>
              <a:gd name="connsiteX3" fmla="*/ 0 w 3220011"/>
              <a:gd name="connsiteY3" fmla="*/ 439738 h 512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20011" h="5120453">
                <a:moveTo>
                  <a:pt x="3220011" y="0"/>
                </a:moveTo>
                <a:cubicBezTo>
                  <a:pt x="3214034" y="1529977"/>
                  <a:pt x="3208058" y="3059953"/>
                  <a:pt x="3202081" y="4589930"/>
                </a:cubicBezTo>
                <a:lnTo>
                  <a:pt x="0" y="5120453"/>
                </a:lnTo>
                <a:lnTo>
                  <a:pt x="0" y="439738"/>
                </a:lnTo>
                <a:close/>
              </a:path>
            </a:pathLst>
          </a:custGeom>
          <a:solidFill>
            <a:srgbClr val="F5F8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E0E09D-1DB9-7FFB-9528-B257CBFBD4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1467" y="1108261"/>
            <a:ext cx="21717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341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/>
          <a:lstStyle/>
          <a:p>
            <a:r>
              <a:rPr lang="en-US" b="1" dirty="0"/>
              <a:t>Safety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Knowing if something works</a:t>
            </a:r>
          </a:p>
        </p:txBody>
      </p:sp>
    </p:spTree>
    <p:extLst>
      <p:ext uri="{BB962C8B-B14F-4D97-AF65-F5344CB8AC3E}">
        <p14:creationId xmlns:p14="http://schemas.microsoft.com/office/powerpoint/2010/main" val="3376506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EB986D0-80AB-D7CB-0690-FEAD520F6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613" y="717347"/>
            <a:ext cx="9714821" cy="600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907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4BF9-ABC8-6E95-A72F-2D3FA170E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" y="6089142"/>
            <a:ext cx="2037670" cy="614680"/>
          </a:xfrm>
        </p:spPr>
        <p:txBody>
          <a:bodyPr>
            <a:normAutofit/>
          </a:bodyPr>
          <a:lstStyle/>
          <a:p>
            <a:r>
              <a:rPr lang="en-US" sz="2800"/>
              <a:t>Resources</a:t>
            </a:r>
            <a:endParaRPr lang="en-US" sz="4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3DA9A-1322-EC0F-CCD9-420A9B2106DB}"/>
              </a:ext>
            </a:extLst>
          </p:cNvPr>
          <p:cNvSpPr txBox="1"/>
          <p:nvPr/>
        </p:nvSpPr>
        <p:spPr>
          <a:xfrm>
            <a:off x="71120" y="6488668"/>
            <a:ext cx="43460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3"/>
              </a:rPr>
              <a:t>https://github.com/isidore/Talks/blob/master/TddWithChatGpt</a:t>
            </a:r>
            <a:endParaRPr lang="en-US" sz="1200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1110917-70A4-63F4-6834-1730322497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0" y="0"/>
            <a:ext cx="5891842" cy="589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014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b="1" dirty="0"/>
              <a:t>#1</a:t>
            </a:r>
            <a:br>
              <a:rPr lang="en-US" b="1" dirty="0"/>
            </a:br>
            <a:r>
              <a:rPr lang="en-US" b="1" dirty="0"/>
              <a:t>Zero Shot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it so…</a:t>
            </a:r>
          </a:p>
        </p:txBody>
      </p:sp>
    </p:spTree>
    <p:extLst>
      <p:ext uri="{BB962C8B-B14F-4D97-AF65-F5344CB8AC3E}">
        <p14:creationId xmlns:p14="http://schemas.microsoft.com/office/powerpoint/2010/main" val="2038946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9765C6-6B42-95AB-4800-D8A7904E7CD0}"/>
              </a:ext>
            </a:extLst>
          </p:cNvPr>
          <p:cNvSpPr txBox="1"/>
          <p:nvPr/>
        </p:nvSpPr>
        <p:spPr>
          <a:xfrm>
            <a:off x="1121133" y="143123"/>
            <a:ext cx="9414345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Please write some java code that will compare two string, 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and return a list of the differences between the two strings.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I would like the API to be as follows: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  <a:t>java</a:t>
            </a:r>
            <a:b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Line[] lines = 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Diff.of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("Start\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nOne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 too three.\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nEnd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", "Start\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nOne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 two three.\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nEnd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");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String markdown = 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MarkdownRender.refactoringsOf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(lines);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b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</a:br>
            <a:b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Which would produce: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  <a:t>markdown</a:t>
            </a:r>
            <a:b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&lt;pre style="color: gray"&gt;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Start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One &lt;b style="color: red"&gt;too &lt;/b&gt;three.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End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&lt;/pre&gt;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# ⇓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&lt;pre style="color: gray"&gt;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Start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One &lt;s style="color: red"&gt;too &lt;/s&gt;&lt;b style="color: green"&gt;two &lt;/b&gt;three.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End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&lt;/pre&gt;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endParaRPr lang="en-US" dirty="0">
              <a:solidFill>
                <a:srgbClr val="080808"/>
              </a:solidFill>
              <a:effectLst/>
              <a:highlight>
                <a:srgbClr val="FFFFFF"/>
              </a:highlight>
            </a:endParaRPr>
          </a:p>
          <a:p>
            <a:endParaRPr lang="en-US" sz="1800" b="0" i="0" u="none" strike="noStrike" baseline="0" dirty="0">
              <a:solidFill>
                <a:srgbClr val="001DA4"/>
              </a:solidFill>
              <a:latin typeface="JetBrains Mono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6D10DF0-6090-2C19-4622-7AE5FD83EE22}"/>
              </a:ext>
            </a:extLst>
          </p:cNvPr>
          <p:cNvGrpSpPr/>
          <p:nvPr/>
        </p:nvGrpSpPr>
        <p:grpSpPr>
          <a:xfrm>
            <a:off x="7970608" y="2915654"/>
            <a:ext cx="1905663" cy="2215064"/>
            <a:chOff x="7620000" y="952500"/>
            <a:chExt cx="3556000" cy="4021667"/>
          </a:xfrm>
          <a:effectLst>
            <a:glow rad="63500">
              <a:schemeClr val="accent1">
                <a:satMod val="175000"/>
                <a:alpha val="40000"/>
              </a:schemeClr>
            </a:glow>
          </a:effectLst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809103B-F940-3CD8-FF7C-C1B51D645D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0000"/>
            <a:stretch/>
          </p:blipFill>
          <p:spPr>
            <a:xfrm>
              <a:off x="7620000" y="2497667"/>
              <a:ext cx="3556000" cy="24765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780FE04-2299-5244-41E5-9B82B16554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8803"/>
            <a:stretch/>
          </p:blipFill>
          <p:spPr>
            <a:xfrm>
              <a:off x="7620000" y="952500"/>
              <a:ext cx="3556000" cy="15451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296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b="1" dirty="0"/>
              <a:t>#2</a:t>
            </a:r>
            <a:br>
              <a:rPr lang="en-US" b="1" dirty="0"/>
            </a:br>
            <a:r>
              <a:rPr lang="en-US" b="1" dirty="0"/>
              <a:t>Zero Shot, Take Two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Maybe this time?</a:t>
            </a:r>
          </a:p>
        </p:txBody>
      </p:sp>
    </p:spTree>
    <p:extLst>
      <p:ext uri="{BB962C8B-B14F-4D97-AF65-F5344CB8AC3E}">
        <p14:creationId xmlns:p14="http://schemas.microsoft.com/office/powerpoint/2010/main" val="24882877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1C06C0-2C40-8A8C-8AED-EE8C97933408}"/>
              </a:ext>
            </a:extLst>
          </p:cNvPr>
          <p:cNvSpPr txBox="1"/>
          <p:nvPr/>
        </p:nvSpPr>
        <p:spPr>
          <a:xfrm>
            <a:off x="1123589" y="384267"/>
            <a:ext cx="9392009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Overview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       |                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|-------|----------------|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start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one too three.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end  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one two three.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Give a starting line, and an ending line, 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 would like to be able to describe the changes between the two lines.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Please write a python implementation of the Line class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### 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Desired API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```</a:t>
            </a:r>
            <a:r>
              <a:rPr lang="en-US" sz="1600" i="1" dirty="0">
                <a:solidFill>
                  <a:srgbClr val="871094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python</a:t>
            </a:r>
            <a:br>
              <a:rPr lang="en-US" sz="1600" i="1" dirty="0">
                <a:solidFill>
                  <a:srgbClr val="871094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67D17"/>
                </a:solidFill>
                <a:effectLst/>
                <a:highlight>
                  <a:srgbClr val="EDFCED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line = </a:t>
            </a:r>
            <a:r>
              <a:rPr lang="en-US" sz="1600" dirty="0" err="1">
                <a:solidFill>
                  <a:srgbClr val="067D17"/>
                </a:solidFill>
                <a:effectLst/>
                <a:highlight>
                  <a:srgbClr val="EDFCED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Line.of</a:t>
            </a:r>
            <a:r>
              <a:rPr lang="en-US" sz="1600" dirty="0">
                <a:solidFill>
                  <a:srgbClr val="067D17"/>
                </a:solidFill>
                <a:effectLst/>
                <a:highlight>
                  <a:srgbClr val="EDFCED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("one ").removed("too ").added("two ").and("three.")</a:t>
            </a:r>
            <a:br>
              <a:rPr lang="en-US" sz="1600" dirty="0">
                <a:solidFill>
                  <a:srgbClr val="067D17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```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### 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Additional Requirements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Please make the Line class immutable. 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If the state needs to change, create a new instance of that class.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Also, please design to the class to be dynamic with the number of 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changes that might occur in a line.</a:t>
            </a:r>
          </a:p>
        </p:txBody>
      </p:sp>
    </p:spTree>
    <p:extLst>
      <p:ext uri="{BB962C8B-B14F-4D97-AF65-F5344CB8AC3E}">
        <p14:creationId xmlns:p14="http://schemas.microsoft.com/office/powerpoint/2010/main" val="12305333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B58892-A7FF-3A06-089F-1FB0C7032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99" y="339365"/>
            <a:ext cx="11479607" cy="600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406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96350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4BF9-ABC8-6E95-A72F-2D3FA170E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" y="6089142"/>
            <a:ext cx="2037670" cy="614680"/>
          </a:xfrm>
        </p:spPr>
        <p:txBody>
          <a:bodyPr>
            <a:normAutofit/>
          </a:bodyPr>
          <a:lstStyle/>
          <a:p>
            <a:r>
              <a:rPr lang="en-US" sz="2800"/>
              <a:t>Resources</a:t>
            </a:r>
            <a:endParaRPr lang="en-US" sz="400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AA41458-F0A6-4112-C12A-DB7932BB85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120" y="2332338"/>
            <a:ext cx="3850640" cy="38506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3AC883-8F53-7EE0-C06F-B9BF1D2B2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47" r="12860"/>
          <a:stretch/>
        </p:blipFill>
        <p:spPr>
          <a:xfrm>
            <a:off x="9788570" y="2424938"/>
            <a:ext cx="2037670" cy="2011680"/>
          </a:xfrm>
          <a:prstGeom prst="ellipse">
            <a:avLst/>
          </a:prstGeom>
          <a:ln w="3175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DDAAE63-AAA4-FBA8-4EDE-AA6648E4DD57}"/>
              </a:ext>
            </a:extLst>
          </p:cNvPr>
          <p:cNvSpPr txBox="1">
            <a:spLocks/>
          </p:cNvSpPr>
          <p:nvPr/>
        </p:nvSpPr>
        <p:spPr>
          <a:xfrm>
            <a:off x="3924742" y="257302"/>
            <a:ext cx="4081338" cy="997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/>
              <a:t>Thank you!</a:t>
            </a:r>
            <a:endParaRPr lang="en-US" sz="72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D30E95-1210-498C-FC17-744961AFBA84}"/>
              </a:ext>
            </a:extLst>
          </p:cNvPr>
          <p:cNvSpPr txBox="1"/>
          <p:nvPr/>
        </p:nvSpPr>
        <p:spPr>
          <a:xfrm>
            <a:off x="8006080" y="324433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Llewellyn Falco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09AD5-AB68-37B1-90CE-81B752891329}"/>
              </a:ext>
            </a:extLst>
          </p:cNvPr>
          <p:cNvSpPr txBox="1"/>
          <p:nvPr/>
        </p:nvSpPr>
        <p:spPr>
          <a:xfrm>
            <a:off x="5278795" y="6231366"/>
            <a:ext cx="2727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Please connect on LinkedIn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3DA9A-1322-EC0F-CCD9-420A9B2106DB}"/>
              </a:ext>
            </a:extLst>
          </p:cNvPr>
          <p:cNvSpPr txBox="1"/>
          <p:nvPr/>
        </p:nvSpPr>
        <p:spPr>
          <a:xfrm>
            <a:off x="71120" y="6488668"/>
            <a:ext cx="43460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isidore</a:t>
            </a:r>
            <a:r>
              <a:rPr lang="en-US" sz="1200" dirty="0"/>
              <a:t>/Talks/blob/master/</a:t>
            </a:r>
            <a:r>
              <a:rPr lang="en-US" sz="1200" dirty="0" err="1"/>
              <a:t>TddWithChatGpt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72409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Today is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May 15</a:t>
            </a:r>
            <a:r>
              <a:rPr lang="en-US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2024 – 1:30 pm MST</a:t>
            </a:r>
          </a:p>
        </p:txBody>
      </p:sp>
    </p:spTree>
    <p:extLst>
      <p:ext uri="{BB962C8B-B14F-4D97-AF65-F5344CB8AC3E}">
        <p14:creationId xmlns:p14="http://schemas.microsoft.com/office/powerpoint/2010/main" val="2686560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New Technology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 Battle</a:t>
            </a:r>
          </a:p>
        </p:txBody>
      </p:sp>
    </p:spTree>
    <p:extLst>
      <p:ext uri="{BB962C8B-B14F-4D97-AF65-F5344CB8AC3E}">
        <p14:creationId xmlns:p14="http://schemas.microsoft.com/office/powerpoint/2010/main" val="2196849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lc-record-2024-03-28-01h45m59s-Blue Eye Samurai 1x8 - Release by Wentworth_Miller-.mp4">
            <a:hlinkClick r:id="" action="ppaction://media"/>
            <a:extLst>
              <a:ext uri="{FF2B5EF4-FFF2-40B4-BE49-F238E27FC236}">
                <a16:creationId xmlns:a16="http://schemas.microsoft.com/office/drawing/2014/main" id="{96CA6621-C967-22FA-87B8-5CB4997AE8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973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7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4545E9-BCE8-5506-6749-ADF8C46F9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962" y="3695700"/>
            <a:ext cx="7416800" cy="3162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B47B87-97CF-84A2-6F9A-A01B942E8EF6}"/>
              </a:ext>
            </a:extLst>
          </p:cNvPr>
          <p:cNvSpPr txBox="1"/>
          <p:nvPr/>
        </p:nvSpPr>
        <p:spPr>
          <a:xfrm>
            <a:off x="4646140" y="3695700"/>
            <a:ext cx="219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Programmer of 2025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D67F20-34EB-4B27-66D1-8E91F3E66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1328"/>
            <a:ext cx="7416800" cy="30628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3429C7-77B6-4E50-62A2-2F598B7D2051}"/>
              </a:ext>
            </a:extLst>
          </p:cNvPr>
          <p:cNvSpPr txBox="1"/>
          <p:nvPr/>
        </p:nvSpPr>
        <p:spPr>
          <a:xfrm>
            <a:off x="4514335" y="0"/>
            <a:ext cx="219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Programmer of 2022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FCBF4FFA-DD86-0214-3759-83EA4D27BE4F}"/>
              </a:ext>
            </a:extLst>
          </p:cNvPr>
          <p:cNvSpPr txBox="1">
            <a:spLocks/>
          </p:cNvSpPr>
          <p:nvPr/>
        </p:nvSpPr>
        <p:spPr>
          <a:xfrm>
            <a:off x="5348417" y="3089005"/>
            <a:ext cx="965886" cy="64543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1382285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Zero Shot </a:t>
            </a:r>
            <a:br>
              <a:rPr lang="en-US" b="1" dirty="0"/>
            </a:br>
            <a:r>
              <a:rPr lang="en-US" b="1" dirty="0"/>
              <a:t>Prompting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 descr="A creative illustration in the style of an IKEA-style assembly manual, depicting a sniper aiming a rifle, where instead of a bullet, a stream of text is being fired. The scene should be presented as a line drawing with detailed blueprints, including labeled parts of the rifle and text. The target is shown as a head silhouette with the text prompt aiming towards it, resembling a technical schematic. The drawing should maintain the minimalist and instructional look typical of flat-pack furniture instructions.">
            <a:extLst>
              <a:ext uri="{FF2B5EF4-FFF2-40B4-BE49-F238E27FC236}">
                <a16:creationId xmlns:a16="http://schemas.microsoft.com/office/drawing/2014/main" id="{091CE248-638F-2995-7AD1-6D5D2EAAB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179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532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The Wall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1CE248-638F-2995-7AD1-6D5D2EAAB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341179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8B22BE-8666-3212-BE5E-DA7F153BDB01}"/>
              </a:ext>
            </a:extLst>
          </p:cNvPr>
          <p:cNvSpPr txBox="1"/>
          <p:nvPr/>
        </p:nvSpPr>
        <p:spPr>
          <a:xfrm>
            <a:off x="10020189" y="2220136"/>
            <a:ext cx="559769" cy="110799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6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1DD409-BB76-07EC-C0AF-5AFE874668D5}"/>
              </a:ext>
            </a:extLst>
          </p:cNvPr>
          <p:cNvSpPr txBox="1"/>
          <p:nvPr/>
        </p:nvSpPr>
        <p:spPr>
          <a:xfrm>
            <a:off x="9522780" y="2593771"/>
            <a:ext cx="393056" cy="646331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4199EA-BC9A-5545-C89D-1C1CD48D20D0}"/>
              </a:ext>
            </a:extLst>
          </p:cNvPr>
          <p:cNvSpPr txBox="1"/>
          <p:nvPr/>
        </p:nvSpPr>
        <p:spPr>
          <a:xfrm>
            <a:off x="10305121" y="2984753"/>
            <a:ext cx="415498" cy="70788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AAA21E-FF6C-76CA-20C2-63C920B990F9}"/>
              </a:ext>
            </a:extLst>
          </p:cNvPr>
          <p:cNvSpPr txBox="1"/>
          <p:nvPr/>
        </p:nvSpPr>
        <p:spPr>
          <a:xfrm>
            <a:off x="9162240" y="3091485"/>
            <a:ext cx="494046" cy="923330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04081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Hackea</a:t>
            </a:r>
            <a:r>
              <a:rPr lang="en-US" b="1" dirty="0"/>
              <a:t> (Hack + Ikea)</a:t>
            </a:r>
            <a:br>
              <a:rPr lang="en-US" b="1" dirty="0"/>
            </a:br>
            <a:r>
              <a:rPr lang="en-US" b="1" dirty="0"/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&amp;Other ways of getting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what you want</a:t>
            </a:r>
          </a:p>
        </p:txBody>
      </p:sp>
      <p:pic>
        <p:nvPicPr>
          <p:cNvPr id="6" name="Picture 5" descr="A room with a tv and a wall&#10;&#10;Description automatically generated with medium confidence">
            <a:extLst>
              <a:ext uri="{FF2B5EF4-FFF2-40B4-BE49-F238E27FC236}">
                <a16:creationId xmlns:a16="http://schemas.microsoft.com/office/drawing/2014/main" id="{8D421BB8-391D-9B60-00D5-6C0595EA9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612" y="0"/>
            <a:ext cx="67894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08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6490</TotalTime>
  <Words>643</Words>
  <Application>Microsoft Macintosh PowerPoint</Application>
  <PresentationFormat>Widescreen</PresentationFormat>
  <Paragraphs>63</Paragraphs>
  <Slides>26</Slides>
  <Notes>11</Notes>
  <HiddenSlides>7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HeadLineA</vt:lpstr>
      <vt:lpstr>JetBrains Mono</vt:lpstr>
      <vt:lpstr>Aptos</vt:lpstr>
      <vt:lpstr>Aptos Display</vt:lpstr>
      <vt:lpstr>Arial</vt:lpstr>
      <vt:lpstr>Bradley Hand</vt:lpstr>
      <vt:lpstr>Elephant Pro</vt:lpstr>
      <vt:lpstr>Fira Code</vt:lpstr>
      <vt:lpstr>Ink Free</vt:lpstr>
      <vt:lpstr>Office Theme</vt:lpstr>
      <vt:lpstr>TDD with ChatGPT</vt:lpstr>
      <vt:lpstr>Resources</vt:lpstr>
      <vt:lpstr>Today is  May 15th 2024 – 1:30 pm MST</vt:lpstr>
      <vt:lpstr>New Technology  &amp; Battle</vt:lpstr>
      <vt:lpstr>PowerPoint Presentation</vt:lpstr>
      <vt:lpstr>PowerPoint Presentation</vt:lpstr>
      <vt:lpstr>Concept Zero Shot  Prompting</vt:lpstr>
      <vt:lpstr>Concept The Wall</vt:lpstr>
      <vt:lpstr>Hackea (Hack + Ikea)  &amp;Other ways of getting  what you want</vt:lpstr>
      <vt:lpstr>Parts  Some  assembly required</vt:lpstr>
      <vt:lpstr>Concept Markdown</vt:lpstr>
      <vt:lpstr>#3 TDD &amp; the 4 benefits of tests</vt:lpstr>
      <vt:lpstr>PowerPoint Presentation</vt:lpstr>
      <vt:lpstr>Concept GitHub Co-pilot really good autocomplete</vt:lpstr>
      <vt:lpstr>Concept Multi-step Prompt Here’s the plan,  Here’s the details</vt:lpstr>
      <vt:lpstr>Concept Just the code no explainations</vt:lpstr>
      <vt:lpstr>Concept Mermaid</vt:lpstr>
      <vt:lpstr>Safety &amp; Knowing if something works</vt:lpstr>
      <vt:lpstr>PowerPoint Presentation</vt:lpstr>
      <vt:lpstr>#1 Zero Shot  Make it so…</vt:lpstr>
      <vt:lpstr>PowerPoint Presentation</vt:lpstr>
      <vt:lpstr>#2 Zero Shot, Take Two Maybe this time?</vt:lpstr>
      <vt:lpstr>PowerPoint Presentation</vt:lpstr>
      <vt:lpstr>PowerPoint Presentation</vt:lpstr>
      <vt:lpstr>PowerPoint Presentation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Llewellyn Falco</dc:creator>
  <cp:lastModifiedBy>Llewellyn Falco</cp:lastModifiedBy>
  <cp:revision>26</cp:revision>
  <dcterms:created xsi:type="dcterms:W3CDTF">2024-04-01T19:18:34Z</dcterms:created>
  <dcterms:modified xsi:type="dcterms:W3CDTF">2024-05-15T19:32:10Z</dcterms:modified>
</cp:coreProperties>
</file>

<file path=docProps/thumbnail.jpeg>
</file>